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6858000" cy="9144000"/>
  <p:kinsoku lang="zh-CN" invalStChars="!%),.:;?]}¨·ˇˉ་―‖’”…‰∶、。〃々〉》」』】〕〗！＂＇％），．：；？］｀｜｝～￠" invalEndChars="([{·‘“〈《「『【〔〖（．［｛￡￥"/>
  <p:defaultTextStyle>
    <a:defPPr>
      <a:defRPr lang="zh-CN"/>
    </a:defPPr>
    <a:lvl1pPr marL="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1pPr>
    <a:lvl2pPr marL="2286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2pPr>
    <a:lvl3pPr marL="4572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3pPr>
    <a:lvl4pPr marL="6858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4pPr>
    <a:lvl5pPr marL="9144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5pPr>
    <a:lvl6pPr marL="11430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6pPr>
    <a:lvl7pPr marL="13716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7pPr>
    <a:lvl8pPr marL="16002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8pPr>
    <a:lvl9pPr marL="16002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9500" autoAdjust="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0" y="0"/>
      </p:cViewPr>
      <p:guideLst/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‹#›</a:t>
            </a:fld>
            <a:endParaRPr lang="zh-CN" altLang="en-US" sz="1200"/>
          </a:p>
        </p:txBody>
      </p:sp>
      <p:sp>
        <p:nvSpPr>
          <p:cNvPr id="2" name="Text box"/>
          <p:cNvSpPr>
            <a:spLocks noGrp="1"/>
          </p:cNvSpPr>
          <p:nvPr>
            <p:ph type="hdr"/>
          </p:nvPr>
        </p:nvSpPr>
        <p:spPr>
          <a:xfrm>
            <a:off x="0" y="0"/>
            <a:ext cx="2971799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algn="l"/>
            <a:endParaRPr lang="zh-CN" altLang="en-US" sz="1200"/>
          </a:p>
        </p:txBody>
      </p:sp>
      <p:sp>
        <p:nvSpPr>
          <p:cNvPr id="3" name="Text box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algn="r"/>
            <a:fld id="{CAD2D6BD-DE1B-4B5F-8B41-2702339687B9}" type="datetime1">
              <a:rPr lang="en-US" altLang="zh-CN" sz="1200"/>
              <a:t>10/22/2025</a:t>
            </a:fld>
            <a:endParaRPr lang="zh-CN" altLang="en-US" sz="1200"/>
          </a:p>
        </p:txBody>
      </p:sp>
      <p:sp>
        <p:nvSpPr>
          <p:cNvPr id="4" name="Object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</a:ln>
        </p:spPr>
      </p:sp>
      <p:sp>
        <p:nvSpPr>
          <p:cNvPr id="5" name="Text box"/>
          <p:cNvSpPr>
            <a:spLocks noGrp="1"/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Text box"/>
          <p:cNvSpPr>
            <a:spLocks noGrp="1"/>
          </p:cNvSpPr>
          <p:nvPr>
            <p:ph type="ftr" idx="4"/>
          </p:nvPr>
        </p:nvSpPr>
        <p:spPr>
          <a:xfrm>
            <a:off x="0" y="8685213"/>
            <a:ext cx="2971799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l"/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2404249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indent="0" algn="l" defTabSz="914400" fontAlgn="base" hangingPunct="0">
      <a:lnSpc>
        <a:spcPct val="100000"/>
      </a:lnSpc>
      <a:spcBef>
        <a:spcPts val="0"/>
      </a:spcBef>
      <a:spcAft>
        <a:spcPts val="0"/>
      </a:spcAft>
      <a:buNone/>
      <a:defRPr sz="2400" b="0" i="0" u="none" strike="noStrike" kern="0" cap="none" spc="0" baseline="0">
        <a:solidFill>
          <a:schemeClr val="tx1"/>
        </a:solidFill>
        <a:latin typeface="Droid Sans"/>
        <a:ea typeface="Droid Sans"/>
        <a:cs typeface="Times New Roman"/>
      </a:defRPr>
    </a:lvl1pPr>
    <a:lvl2pPr marL="457200" indent="0" algn="l" defTabSz="914400" fontAlgn="base" hangingPunct="0">
      <a:lnSpc>
        <a:spcPct val="100000"/>
      </a:lnSpc>
      <a:spcBef>
        <a:spcPts val="0"/>
      </a:spcBef>
      <a:spcAft>
        <a:spcPts val="0"/>
      </a:spcAft>
      <a:buNone/>
      <a:defRPr sz="2400" b="0" i="0" u="none" strike="noStrike" kern="0" cap="none" spc="0" baseline="0">
        <a:solidFill>
          <a:schemeClr val="tx1"/>
        </a:solidFill>
        <a:latin typeface="Droid Sans"/>
        <a:ea typeface="Droid Sans"/>
        <a:cs typeface="Times New Roman"/>
      </a:defRPr>
    </a:lvl2pPr>
    <a:lvl3pPr marL="914400" indent="0" algn="l" defTabSz="914400" fontAlgn="base" hangingPunct="0">
      <a:lnSpc>
        <a:spcPct val="100000"/>
      </a:lnSpc>
      <a:spcBef>
        <a:spcPts val="0"/>
      </a:spcBef>
      <a:spcAft>
        <a:spcPts val="0"/>
      </a:spcAft>
      <a:buNone/>
      <a:defRPr sz="2400" b="0" i="0" u="none" strike="noStrike" kern="0" cap="none" spc="0" baseline="0">
        <a:solidFill>
          <a:schemeClr val="tx1"/>
        </a:solidFill>
        <a:latin typeface="Droid Sans"/>
        <a:ea typeface="Droid Sans"/>
        <a:cs typeface="Times New Roman"/>
      </a:defRPr>
    </a:lvl3pPr>
    <a:lvl4pPr marL="1371600" indent="0" algn="l" defTabSz="914400" fontAlgn="base" hangingPunct="0">
      <a:lnSpc>
        <a:spcPct val="100000"/>
      </a:lnSpc>
      <a:spcBef>
        <a:spcPts val="0"/>
      </a:spcBef>
      <a:spcAft>
        <a:spcPts val="0"/>
      </a:spcAft>
      <a:buNone/>
      <a:defRPr sz="2400" b="0" i="0" u="none" strike="noStrike" kern="0" cap="none" spc="0" baseline="0">
        <a:solidFill>
          <a:schemeClr val="tx1"/>
        </a:solidFill>
        <a:latin typeface="Droid Sans"/>
        <a:ea typeface="Droid Sans"/>
        <a:cs typeface="Times New Roman"/>
      </a:defRPr>
    </a:lvl4pPr>
    <a:lvl5pPr marL="1828800" indent="0" algn="l" defTabSz="914400" fontAlgn="base" hangingPunct="0">
      <a:lnSpc>
        <a:spcPct val="100000"/>
      </a:lnSpc>
      <a:spcBef>
        <a:spcPts val="0"/>
      </a:spcBef>
      <a:spcAft>
        <a:spcPts val="0"/>
      </a:spcAft>
      <a:buNone/>
      <a:defRPr sz="2400" b="0" i="0" u="none" strike="noStrike" kern="0" cap="none" spc="0" baseline="0">
        <a:solidFill>
          <a:schemeClr val="tx1"/>
        </a:solidFill>
        <a:latin typeface="Droid Sans"/>
        <a:ea typeface="Droid Sans"/>
        <a:cs typeface="Times New Roman"/>
      </a:defRPr>
    </a:lvl5pPr>
    <a:lvl6pPr marL="2286000" indent="0" algn="l" defTabSz="914400" fontAlgn="base" hangingPunct="0">
      <a:lnSpc>
        <a:spcPct val="100000"/>
      </a:lnSpc>
      <a:spcBef>
        <a:spcPts val="0"/>
      </a:spcBef>
      <a:spcAft>
        <a:spcPts val="0"/>
      </a:spcAft>
      <a:buNone/>
      <a:defRPr sz="2400" b="0" i="0" u="none" strike="noStrike" kern="0" cap="none" spc="0" baseline="0">
        <a:solidFill>
          <a:schemeClr val="tx1"/>
        </a:solidFill>
        <a:latin typeface="Droid Sans"/>
        <a:ea typeface="Droid Sans"/>
        <a:cs typeface="Times New Roman"/>
      </a:defRPr>
    </a:lvl6pPr>
    <a:lvl7pPr marL="2743200" indent="0" algn="l" defTabSz="914400" fontAlgn="base" hangingPunct="0">
      <a:lnSpc>
        <a:spcPct val="100000"/>
      </a:lnSpc>
      <a:spcBef>
        <a:spcPts val="0"/>
      </a:spcBef>
      <a:spcAft>
        <a:spcPts val="0"/>
      </a:spcAft>
      <a:buNone/>
      <a:defRPr sz="2400" b="0" i="0" u="none" strike="noStrike" kern="0" cap="none" spc="0" baseline="0">
        <a:solidFill>
          <a:schemeClr val="tx1"/>
        </a:solidFill>
        <a:latin typeface="Droid Sans"/>
        <a:ea typeface="Droid Sans"/>
        <a:cs typeface="Times New Roman"/>
      </a:defRPr>
    </a:lvl7pPr>
    <a:lvl8pPr marL="3200400" indent="0" algn="l" defTabSz="914400" fontAlgn="base" hangingPunct="0">
      <a:lnSpc>
        <a:spcPct val="100000"/>
      </a:lnSpc>
      <a:spcBef>
        <a:spcPts val="0"/>
      </a:spcBef>
      <a:spcAft>
        <a:spcPts val="0"/>
      </a:spcAft>
      <a:buNone/>
      <a:defRPr sz="2400" b="0" i="0" u="none" strike="noStrike" kern="0" cap="none" spc="0" baseline="0">
        <a:solidFill>
          <a:schemeClr val="tx1"/>
        </a:solidFill>
        <a:latin typeface="Droid Sans"/>
        <a:ea typeface="Droid Sans"/>
        <a:cs typeface="Times New Roman"/>
      </a:defRPr>
    </a:lvl8pPr>
    <a:lvl9pPr marL="3200400" indent="0" algn="l" defTabSz="914400" fontAlgn="base" hangingPunct="0">
      <a:lnSpc>
        <a:spcPct val="100000"/>
      </a:lnSpc>
      <a:spcBef>
        <a:spcPts val="0"/>
      </a:spcBef>
      <a:spcAft>
        <a:spcPts val="0"/>
      </a:spcAft>
      <a:buNone/>
      <a:defRPr sz="2400" b="0" i="0" u="none" strike="noStrike" kern="0" cap="none" spc="0" baseline="0">
        <a:solidFill>
          <a:schemeClr val="tx1"/>
        </a:solidFill>
        <a:latin typeface="Droid Sans"/>
        <a:ea typeface="Droid Sans"/>
        <a:cs typeface="Times New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1</a:t>
            </a:fld>
            <a:endParaRPr lang="zh-CN" altLang="en-US" sz="1200"/>
          </a:p>
        </p:txBody>
      </p:sp>
      <p:sp>
        <p:nvSpPr>
          <p:cNvPr id="14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15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19332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10</a:t>
            </a:fld>
            <a:endParaRPr lang="zh-CN" altLang="en-US" sz="1200"/>
          </a:p>
        </p:txBody>
      </p:sp>
      <p:sp>
        <p:nvSpPr>
          <p:cNvPr id="236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237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8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250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2</a:t>
            </a:fld>
            <a:endParaRPr lang="zh-CN" altLang="en-US" sz="1200"/>
          </a:p>
        </p:txBody>
      </p:sp>
      <p:sp>
        <p:nvSpPr>
          <p:cNvPr id="30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31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547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3</a:t>
            </a:fld>
            <a:endParaRPr lang="zh-CN" altLang="en-US" sz="1200"/>
          </a:p>
        </p:txBody>
      </p:sp>
      <p:sp>
        <p:nvSpPr>
          <p:cNvPr id="50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51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8305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4</a:t>
            </a:fld>
            <a:endParaRPr lang="zh-CN" altLang="en-US" sz="1200"/>
          </a:p>
        </p:txBody>
      </p:sp>
      <p:sp>
        <p:nvSpPr>
          <p:cNvPr id="72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73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740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5</a:t>
            </a:fld>
            <a:endParaRPr lang="zh-CN" altLang="en-US" sz="1200"/>
          </a:p>
        </p:txBody>
      </p:sp>
      <p:sp>
        <p:nvSpPr>
          <p:cNvPr id="96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97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00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6</a:t>
            </a:fld>
            <a:endParaRPr lang="zh-CN" altLang="en-US" sz="1200"/>
          </a:p>
        </p:txBody>
      </p:sp>
      <p:sp>
        <p:nvSpPr>
          <p:cNvPr id="116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117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321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7</a:t>
            </a:fld>
            <a:endParaRPr lang="zh-CN" altLang="en-US" sz="1200"/>
          </a:p>
        </p:txBody>
      </p:sp>
      <p:sp>
        <p:nvSpPr>
          <p:cNvPr id="145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146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7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859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8</a:t>
            </a:fld>
            <a:endParaRPr lang="zh-CN" altLang="en-US" sz="1200"/>
          </a:p>
        </p:txBody>
      </p:sp>
      <p:sp>
        <p:nvSpPr>
          <p:cNvPr id="174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175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6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836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"/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12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9</a:t>
            </a:fld>
            <a:endParaRPr lang="zh-CN" altLang="en-US" sz="1200"/>
          </a:p>
        </p:txBody>
      </p:sp>
      <p:sp>
        <p:nvSpPr>
          <p:cNvPr id="197" name="Object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198" name="Text box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9" name="Text box"/>
          <p:cNvSpPr>
            <a:spLocks noGrp="1"/>
          </p:cNvSpPr>
          <p:nvPr>
            <p:ph type="sldNum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slidenum">
              <a:rPr lang="en-US" altLang="zh-CN" sz="2400" b="0" i="0" u="none" strike="noStrike" kern="0" cap="none" spc="0" baseline="0">
                <a:solidFill>
                  <a:schemeClr val="tx1"/>
                </a:solidFill>
                <a:latin typeface="Droid Sans"/>
                <a:ea typeface="Droid Sans"/>
                <a:cs typeface="Lucida Sans"/>
              </a:r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065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ctrTitle"/>
          </p:nvPr>
        </p:nvSpPr>
        <p:spPr>
          <a:xfrm>
            <a:off x="1097280" y="2556510"/>
            <a:ext cx="12435840" cy="176403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 box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512963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 box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8415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 box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53657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9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10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37455485"/>
      </p:ext>
    </p:extLst>
  </p:cSld>
  <p:clrMapOvr>
    <a:masterClrMapping/>
  </p:clrMapOvr>
  <p:hf sldNum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18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19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67523324"/>
      </p:ext>
    </p:extLst>
  </p:cSld>
  <p:clrMapOvr>
    <a:masterClrMapping/>
  </p:clrMapOvr>
  <p:hf sldNum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34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35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880204924"/>
      </p:ext>
    </p:extLst>
  </p:cSld>
  <p:clrMapOvr>
    <a:masterClrMapping/>
  </p:clrMapOvr>
  <p:hf sldNum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54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55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391788111"/>
      </p:ext>
    </p:extLst>
  </p:cSld>
  <p:clrMapOvr>
    <a:masterClrMapping/>
  </p:clrMapOvr>
  <p:hf sldNum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76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77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424042640"/>
      </p:ext>
    </p:extLst>
  </p:cSld>
  <p:clrMapOvr>
    <a:masterClrMapping/>
  </p:clrMapOvr>
  <p:hf sldNum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100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101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794886979"/>
      </p:ext>
    </p:extLst>
  </p:cSld>
  <p:clrMapOvr>
    <a:masterClrMapping/>
  </p:clrMapOvr>
  <p:hf sldNum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120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121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755662987"/>
      </p:ext>
    </p:extLst>
  </p:cSld>
  <p:clrMapOvr>
    <a:masterClrMapping/>
  </p:clrMapOvr>
  <p:hf sldNum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149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150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930312855"/>
      </p:ext>
    </p:extLst>
  </p:cSld>
  <p:clrMapOvr>
    <a:masterClrMapping/>
  </p:clrMapOvr>
  <p:hf sldNum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 box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25156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178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179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24218128"/>
      </p:ext>
    </p:extLst>
  </p:cSld>
  <p:clrMapOvr>
    <a:masterClrMapping/>
  </p:clrMapOvr>
  <p:hf sldNum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5F5F5"/>
          </a:solidFill>
          <a:ln w="12700" cap="flat" cmpd="sng">
            <a:noFill/>
            <a:prstDash val="solid"/>
            <a:miter/>
          </a:ln>
        </p:spPr>
      </p:sp>
      <p:sp>
        <p:nvSpPr>
          <p:cNvPr id="201" name="Rectangle"/>
          <p:cNvSpPr>
            <a:spLocks/>
          </p:cNvSpPr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FFFFFF"/>
          </a:solidFill>
          <a:ln w="12700" cap="flat" cmpd="sng">
            <a:noFill/>
            <a:prstDash val="solid"/>
            <a:miter/>
          </a:ln>
        </p:spPr>
      </p:sp>
      <p:pic>
        <p:nvPicPr>
          <p:cNvPr id="202" name="Image" descr="preencoded.pn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9215" y="7749539"/>
            <a:ext cx="1722604" cy="4114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36409103"/>
      </p:ext>
    </p:extLst>
  </p:cSld>
  <p:clrMapOvr>
    <a:masterClrMapping/>
  </p:clrMapOvr>
  <p:hf sldNum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 box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11189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 box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Text box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6723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 box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box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Text box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Text box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684838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24457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31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 box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Text box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6696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 box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box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2918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60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lvl1pPr algn="ctr" defTabSz="914400" eaLnBrk="1" fontAlgn="auto" latinLnBrk="0" hangingPunct="1">
        <a:spcBef>
          <a:spcPts val="0"/>
        </a:spcBef>
        <a:buNone/>
        <a:defRPr sz="4400" kern="1200">
          <a:solidFill>
            <a:schemeClr val="tx1"/>
          </a:solidFill>
          <a:latin typeface="Calibri Light" charset="0"/>
          <a:ea typeface="等线 Light" charset="0"/>
          <a:cs typeface="Calibri Light" charset="0"/>
        </a:defRPr>
      </a:lvl1pPr>
    </p:titleStyle>
    <p:bodyStyle>
      <a:lvl1pPr marL="342900" indent="-3429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Calibri" charset="0"/>
          <a:ea typeface="等线" charset="0"/>
          <a:cs typeface="Calibri" charset="0"/>
        </a:defRPr>
      </a:lvl1pPr>
      <a:lvl2pPr marL="742950" indent="-285750" algn="l" defTabSz="914400" eaLnBrk="1" fontAlgn="auto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Calibri" charset="0"/>
          <a:ea typeface="等线" charset="0"/>
          <a:cs typeface="Calibri" charset="0"/>
        </a:defRPr>
      </a:lvl2pPr>
      <a:lvl3pPr marL="11430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Calibri" charset="0"/>
          <a:ea typeface="等线" charset="0"/>
          <a:cs typeface="Calibri" charset="0"/>
        </a:defRPr>
      </a:lvl3pPr>
      <a:lvl4pPr marL="1600200" indent="-228600" algn="l" defTabSz="914400" eaLnBrk="1" fontAlgn="auto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alibri" charset="0"/>
          <a:ea typeface="等线" charset="0"/>
          <a:cs typeface="Calibri" charset="0"/>
        </a:defRPr>
      </a:lvl4pPr>
      <a:lvl5pPr marL="2057400" indent="-228600" algn="l" defTabSz="914400" eaLnBrk="1" fontAlgn="auto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Calibri" charset="0"/>
          <a:ea typeface="等线" charset="0"/>
          <a:cs typeface="Calibri" charset="0"/>
        </a:defRPr>
      </a:lvl5pPr>
      <a:lvl6pPr marL="25146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" charset="0"/>
          <a:ea typeface="等线" charset="0"/>
          <a:cs typeface="Calibri" charset="0"/>
        </a:defRPr>
      </a:lvl6pPr>
      <a:lvl7pPr marL="29718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" charset="0"/>
          <a:ea typeface="等线" charset="0"/>
          <a:cs typeface="Calibri" charset="0"/>
        </a:defRPr>
      </a:lvl7pPr>
      <a:lvl8pPr marL="34290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" charset="0"/>
          <a:ea typeface="等线" charset="0"/>
          <a:cs typeface="Calibri" charset="0"/>
        </a:defRPr>
      </a:lvl8pPr>
      <a:lvl9pPr marL="3429000" indent="-228600" algn="l" defTabSz="914400" eaLnBrk="1" fontAlgn="auto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" charset="0"/>
          <a:ea typeface="等线" charset="0"/>
          <a:cs typeface="Calibri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2" name="Rectangle"/>
          <p:cNvSpPr>
            <a:spLocks/>
          </p:cNvSpPr>
          <p:nvPr/>
        </p:nvSpPr>
        <p:spPr>
          <a:xfrm>
            <a:off x="793790" y="2518648"/>
            <a:ext cx="7556420" cy="212633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55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AI-Powered Women's Safety and Empowerment System</a:t>
            </a:r>
            <a:endParaRPr lang="zh-CN" altLang="en-US" sz="44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3" name="Rectangle"/>
          <p:cNvSpPr>
            <a:spLocks/>
          </p:cNvSpPr>
          <p:nvPr/>
        </p:nvSpPr>
        <p:spPr>
          <a:xfrm>
            <a:off x="793790" y="4118385"/>
            <a:ext cx="755642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Leveraging artificial intelligence to create a proactive safety ecosystem that predicts, detects, and responds to threats in real-time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39" name="Text box" descr="*#TXT_SIGN#*"/>
          <p:cNvSpPr txBox="1">
            <a:spLocks/>
          </p:cNvSpPr>
          <p:nvPr/>
        </p:nvSpPr>
        <p:spPr>
          <a:xfrm>
            <a:off x="5736771" y="7601919"/>
            <a:ext cx="5649605" cy="5232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76200" tIns="76200" rIns="76200" bIns="76200" anchor="t" anchorCtr="0">
            <a:prstTxWarp prst="textNoShape">
              <a:avLst/>
            </a:prstTxWarp>
            <a:sp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0" i="0" u="none" strike="noStrike" kern="0" cap="none" spc="0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I.Sujatha-323129512018</a:t>
            </a:r>
            <a:endParaRPr lang="zh-CN" altLang="en-US" b="0" i="0" u="none" strike="noStrike" kern="0" cap="none" spc="0" baseline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639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Rectangle"/>
          <p:cNvSpPr>
            <a:spLocks/>
          </p:cNvSpPr>
          <p:nvPr/>
        </p:nvSpPr>
        <p:spPr>
          <a:xfrm>
            <a:off x="477441" y="597694"/>
            <a:ext cx="3948470" cy="42636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33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6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Results &amp; Future Impact</a:t>
            </a:r>
            <a:endParaRPr lang="zh-CN" altLang="en-US" sz="26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04" name="Rectangle"/>
          <p:cNvSpPr>
            <a:spLocks/>
          </p:cNvSpPr>
          <p:nvPr/>
        </p:nvSpPr>
        <p:spPr>
          <a:xfrm>
            <a:off x="1860708" y="2183606"/>
            <a:ext cx="1678067" cy="34099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6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91.2%</a:t>
            </a:r>
            <a:endParaRPr lang="zh-CN" altLang="en-US" sz="26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205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76638" y="1330881"/>
            <a:ext cx="2046446" cy="204644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206" name="Rectangle"/>
          <p:cNvSpPr>
            <a:spLocks/>
          </p:cNvSpPr>
          <p:nvPr/>
        </p:nvSpPr>
        <p:spPr>
          <a:xfrm>
            <a:off x="1847136" y="3547705"/>
            <a:ext cx="1705332" cy="2131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AI Accuracy</a:t>
            </a:r>
            <a:endParaRPr lang="zh-CN" altLang="en-US" sz="1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07" name="Rectangle"/>
          <p:cNvSpPr>
            <a:spLocks/>
          </p:cNvSpPr>
          <p:nvPr/>
        </p:nvSpPr>
        <p:spPr>
          <a:xfrm>
            <a:off x="477441" y="3842623"/>
            <a:ext cx="4444841" cy="21824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Threat prediction precision rate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08" name="Rectangle"/>
          <p:cNvSpPr>
            <a:spLocks/>
          </p:cNvSpPr>
          <p:nvPr/>
        </p:nvSpPr>
        <p:spPr>
          <a:xfrm>
            <a:off x="6476048" y="2183606"/>
            <a:ext cx="1678067" cy="34099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6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100%</a:t>
            </a:r>
            <a:endParaRPr lang="zh-CN" altLang="en-US" sz="26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209" name="Image" descr="preencode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291976" y="1330881"/>
            <a:ext cx="2046445" cy="204644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210" name="Rectangle"/>
          <p:cNvSpPr>
            <a:spLocks/>
          </p:cNvSpPr>
          <p:nvPr/>
        </p:nvSpPr>
        <p:spPr>
          <a:xfrm>
            <a:off x="6462474" y="3547705"/>
            <a:ext cx="1705332" cy="2131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Test Success</a:t>
            </a:r>
            <a:endParaRPr lang="zh-CN" altLang="en-US" sz="1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11" name="Rectangle"/>
          <p:cNvSpPr>
            <a:spLocks/>
          </p:cNvSpPr>
          <p:nvPr/>
        </p:nvSpPr>
        <p:spPr>
          <a:xfrm>
            <a:off x="5092779" y="3842623"/>
            <a:ext cx="4444841" cy="21824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Load testing and API reliability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12" name="Rectangle"/>
          <p:cNvSpPr>
            <a:spLocks/>
          </p:cNvSpPr>
          <p:nvPr/>
        </p:nvSpPr>
        <p:spPr>
          <a:xfrm>
            <a:off x="11091387" y="2183606"/>
            <a:ext cx="1678067" cy="34099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6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5ms</a:t>
            </a:r>
            <a:endParaRPr lang="zh-CN" altLang="en-US" sz="26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213" name="Image" descr="preencoded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907316" y="1330881"/>
            <a:ext cx="2046446" cy="204644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214" name="Rectangle"/>
          <p:cNvSpPr>
            <a:spLocks/>
          </p:cNvSpPr>
          <p:nvPr/>
        </p:nvSpPr>
        <p:spPr>
          <a:xfrm>
            <a:off x="11077814" y="3547705"/>
            <a:ext cx="1705332" cy="2131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Response Time</a:t>
            </a:r>
            <a:endParaRPr lang="zh-CN" altLang="en-US" sz="1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15" name="Rectangle"/>
          <p:cNvSpPr>
            <a:spLocks/>
          </p:cNvSpPr>
          <p:nvPr/>
        </p:nvSpPr>
        <p:spPr>
          <a:xfrm>
            <a:off x="9708118" y="3842623"/>
            <a:ext cx="4444841" cy="21824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Average API processing speed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16" name="Rectangle"/>
          <p:cNvSpPr>
            <a:spLocks/>
          </p:cNvSpPr>
          <p:nvPr/>
        </p:nvSpPr>
        <p:spPr>
          <a:xfrm>
            <a:off x="477441" y="4265414"/>
            <a:ext cx="2458522" cy="2131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0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Future Development Priorities</a:t>
            </a:r>
            <a:endParaRPr lang="zh-CN" altLang="en-US" sz="1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17" name="Rectangle"/>
          <p:cNvSpPr>
            <a:spLocks/>
          </p:cNvSpPr>
          <p:nvPr/>
        </p:nvSpPr>
        <p:spPr>
          <a:xfrm>
            <a:off x="477441" y="4683085"/>
            <a:ext cx="136327" cy="17049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DM Sans Light" pitchFamily="34" charset="0"/>
                <a:ea typeface="DM Sans Light" pitchFamily="34" charset="0"/>
                <a:cs typeface="DM Sans Light" pitchFamily="34" charset="0"/>
              </a:rPr>
              <a:t>01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18" name="Rectangle"/>
          <p:cNvSpPr>
            <a:spLocks/>
          </p:cNvSpPr>
          <p:nvPr/>
        </p:nvSpPr>
        <p:spPr>
          <a:xfrm>
            <a:off x="477441" y="4899660"/>
            <a:ext cx="6769537" cy="15240"/>
          </a:xfrm>
          <a:prstGeom prst="rect">
            <a:avLst/>
          </a:prstGeom>
          <a:solidFill>
            <a:srgbClr val="1C9770"/>
          </a:solidFill>
          <a:ln w="12700" cap="flat" cmpd="sng">
            <a:noFill/>
            <a:prstDash val="solid"/>
            <a:miter/>
          </a:ln>
        </p:spPr>
      </p:sp>
      <p:sp>
        <p:nvSpPr>
          <p:cNvPr id="219" name="Rectangle"/>
          <p:cNvSpPr>
            <a:spLocks/>
          </p:cNvSpPr>
          <p:nvPr/>
        </p:nvSpPr>
        <p:spPr>
          <a:xfrm>
            <a:off x="477441" y="4998244"/>
            <a:ext cx="1725453" cy="2131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Wearable Integration</a:t>
            </a:r>
            <a:endParaRPr lang="zh-CN" altLang="en-US" sz="1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20" name="Rectangle"/>
          <p:cNvSpPr>
            <a:spLocks/>
          </p:cNvSpPr>
          <p:nvPr/>
        </p:nvSpPr>
        <p:spPr>
          <a:xfrm>
            <a:off x="477441" y="5293162"/>
            <a:ext cx="6769537" cy="21824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Expand compatibility with smartwatches and fitness trackers for seamless monitoring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21" name="Rectangle"/>
          <p:cNvSpPr>
            <a:spLocks/>
          </p:cNvSpPr>
          <p:nvPr/>
        </p:nvSpPr>
        <p:spPr>
          <a:xfrm>
            <a:off x="7383304" y="4683085"/>
            <a:ext cx="136326" cy="17049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DM Sans Light" pitchFamily="34" charset="0"/>
                <a:ea typeface="DM Sans Light" pitchFamily="34" charset="0"/>
                <a:cs typeface="DM Sans Light" pitchFamily="34" charset="0"/>
              </a:rPr>
              <a:t>02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22" name="Rectangle"/>
          <p:cNvSpPr>
            <a:spLocks/>
          </p:cNvSpPr>
          <p:nvPr/>
        </p:nvSpPr>
        <p:spPr>
          <a:xfrm>
            <a:off x="7383304" y="4899660"/>
            <a:ext cx="6769656" cy="15240"/>
          </a:xfrm>
          <a:prstGeom prst="rect">
            <a:avLst/>
          </a:prstGeom>
          <a:solidFill>
            <a:srgbClr val="1C9770"/>
          </a:solidFill>
          <a:ln w="12700" cap="flat" cmpd="sng">
            <a:noFill/>
            <a:prstDash val="solid"/>
            <a:miter/>
          </a:ln>
        </p:spPr>
      </p:sp>
      <p:sp>
        <p:nvSpPr>
          <p:cNvPr id="223" name="Rectangle"/>
          <p:cNvSpPr>
            <a:spLocks/>
          </p:cNvSpPr>
          <p:nvPr/>
        </p:nvSpPr>
        <p:spPr>
          <a:xfrm>
            <a:off x="7383304" y="4998244"/>
            <a:ext cx="1949053" cy="2131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Real-time Data Sources</a:t>
            </a:r>
            <a:endParaRPr lang="zh-CN" altLang="en-US" sz="1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24" name="Rectangle"/>
          <p:cNvSpPr>
            <a:spLocks/>
          </p:cNvSpPr>
          <p:nvPr/>
        </p:nvSpPr>
        <p:spPr>
          <a:xfrm>
            <a:off x="7383304" y="5293162"/>
            <a:ext cx="6769656" cy="21824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Integration with police databases and public safety systems for enhanced threat intelligence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25" name="Rectangle"/>
          <p:cNvSpPr>
            <a:spLocks/>
          </p:cNvSpPr>
          <p:nvPr/>
        </p:nvSpPr>
        <p:spPr>
          <a:xfrm>
            <a:off x="477441" y="5750004"/>
            <a:ext cx="136327" cy="17049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DM Sans Light" pitchFamily="34" charset="0"/>
                <a:ea typeface="DM Sans Light" pitchFamily="34" charset="0"/>
                <a:cs typeface="DM Sans Light" pitchFamily="34" charset="0"/>
              </a:rPr>
              <a:t>03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26" name="Rectangle"/>
          <p:cNvSpPr>
            <a:spLocks/>
          </p:cNvSpPr>
          <p:nvPr/>
        </p:nvSpPr>
        <p:spPr>
          <a:xfrm>
            <a:off x="477441" y="5966579"/>
            <a:ext cx="6769537" cy="15240"/>
          </a:xfrm>
          <a:prstGeom prst="rect">
            <a:avLst/>
          </a:prstGeom>
          <a:solidFill>
            <a:srgbClr val="1C9770"/>
          </a:solidFill>
          <a:ln w="12700" cap="flat" cmpd="sng">
            <a:noFill/>
            <a:prstDash val="solid"/>
            <a:miter/>
          </a:ln>
        </p:spPr>
      </p:sp>
      <p:sp>
        <p:nvSpPr>
          <p:cNvPr id="227" name="Rectangle"/>
          <p:cNvSpPr>
            <a:spLocks/>
          </p:cNvSpPr>
          <p:nvPr/>
        </p:nvSpPr>
        <p:spPr>
          <a:xfrm>
            <a:off x="477441" y="6065163"/>
            <a:ext cx="1705332" cy="2131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Advanced AI Models</a:t>
            </a:r>
            <a:endParaRPr lang="zh-CN" altLang="en-US" sz="1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28" name="Rectangle"/>
          <p:cNvSpPr>
            <a:spLocks/>
          </p:cNvSpPr>
          <p:nvPr/>
        </p:nvSpPr>
        <p:spPr>
          <a:xfrm>
            <a:off x="477441" y="6360081"/>
            <a:ext cx="6769537" cy="21824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Implementation of deep learning algorithms for more sophisticated threat prediction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29" name="Rectangle"/>
          <p:cNvSpPr>
            <a:spLocks/>
          </p:cNvSpPr>
          <p:nvPr/>
        </p:nvSpPr>
        <p:spPr>
          <a:xfrm>
            <a:off x="7383304" y="5750004"/>
            <a:ext cx="136326" cy="17049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DM Sans Light" pitchFamily="34" charset="0"/>
                <a:ea typeface="DM Sans Light" pitchFamily="34" charset="0"/>
                <a:cs typeface="DM Sans Light" pitchFamily="34" charset="0"/>
              </a:rPr>
              <a:t>04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30" name="Rectangle"/>
          <p:cNvSpPr>
            <a:spLocks/>
          </p:cNvSpPr>
          <p:nvPr/>
        </p:nvSpPr>
        <p:spPr>
          <a:xfrm>
            <a:off x="7383304" y="5966579"/>
            <a:ext cx="6769656" cy="15240"/>
          </a:xfrm>
          <a:prstGeom prst="rect">
            <a:avLst/>
          </a:prstGeom>
          <a:solidFill>
            <a:srgbClr val="1C9770"/>
          </a:solidFill>
          <a:ln w="12700" cap="flat" cmpd="sng">
            <a:noFill/>
            <a:prstDash val="solid"/>
            <a:miter/>
          </a:ln>
        </p:spPr>
      </p:sp>
      <p:sp>
        <p:nvSpPr>
          <p:cNvPr id="231" name="Rectangle"/>
          <p:cNvSpPr>
            <a:spLocks/>
          </p:cNvSpPr>
          <p:nvPr/>
        </p:nvSpPr>
        <p:spPr>
          <a:xfrm>
            <a:off x="7383304" y="6065163"/>
            <a:ext cx="1852136" cy="2131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Community Expansion</a:t>
            </a:r>
            <a:endParaRPr lang="zh-CN" altLang="en-US" sz="1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32" name="Rectangle"/>
          <p:cNvSpPr>
            <a:spLocks/>
          </p:cNvSpPr>
          <p:nvPr/>
        </p:nvSpPr>
        <p:spPr>
          <a:xfrm>
            <a:off x="7383304" y="6360081"/>
            <a:ext cx="6769656" cy="21824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Development of safe zones, local support networks, and community-driven safety features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33" name="Rounded rectangle"/>
          <p:cNvSpPr>
            <a:spLocks/>
          </p:cNvSpPr>
          <p:nvPr/>
        </p:nvSpPr>
        <p:spPr>
          <a:xfrm>
            <a:off x="477441" y="6834067"/>
            <a:ext cx="13675520" cy="797718"/>
          </a:xfrm>
          <a:prstGeom prst="roundRect">
            <a:avLst>
              <a:gd name="adj" fmla="val 2564"/>
            </a:avLst>
          </a:prstGeom>
          <a:solidFill>
            <a:srgbClr val="B6FCB8"/>
          </a:solidFill>
          <a:ln w="12700" cap="flat" cmpd="sng">
            <a:noFill/>
            <a:prstDash val="solid"/>
            <a:miter/>
          </a:ln>
        </p:spPr>
      </p:sp>
      <p:pic>
        <p:nvPicPr>
          <p:cNvPr id="234" name="Image" descr="preencoded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13767" y="7037546"/>
            <a:ext cx="170497" cy="13632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235" name="Rectangle"/>
          <p:cNvSpPr>
            <a:spLocks/>
          </p:cNvSpPr>
          <p:nvPr/>
        </p:nvSpPr>
        <p:spPr>
          <a:xfrm>
            <a:off x="920591" y="7004447"/>
            <a:ext cx="13096043" cy="43648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000000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We have successfully developed a scalable, intelligent, and user-friendly AI-powered safety system that transforms women's safety from reactive response to proactive protection, creating a foundation for safer communities across India.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886017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"/>
          <p:cNvSpPr>
            <a:spLocks/>
          </p:cNvSpPr>
          <p:nvPr/>
        </p:nvSpPr>
        <p:spPr>
          <a:xfrm>
            <a:off x="753427" y="591979"/>
            <a:ext cx="9598701" cy="67270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5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20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The Critical Need for Women's Safety</a:t>
            </a:r>
            <a:endParaRPr lang="zh-CN" altLang="en-US" sz="42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1" name="Rectangle"/>
          <p:cNvSpPr>
            <a:spLocks/>
          </p:cNvSpPr>
          <p:nvPr/>
        </p:nvSpPr>
        <p:spPr>
          <a:xfrm>
            <a:off x="753427" y="1781293"/>
            <a:ext cx="7664053" cy="103298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Women's safety remains a pressing concern across India and globally, with traditional safety measures proving inadequate in addressing modern challenges.</a:t>
            </a:r>
            <a:endParaRPr lang="zh-CN" altLang="en-US" sz="16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2" name="Rounded rectangle"/>
          <p:cNvSpPr>
            <a:spLocks/>
          </p:cNvSpPr>
          <p:nvPr/>
        </p:nvSpPr>
        <p:spPr>
          <a:xfrm>
            <a:off x="753427" y="3056453"/>
            <a:ext cx="484346" cy="484345"/>
          </a:xfrm>
          <a:prstGeom prst="roundRect">
            <a:avLst>
              <a:gd name="adj" fmla="val 6666"/>
            </a:avLst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sp>
        <p:nvSpPr>
          <p:cNvPr id="23" name="Rectangle"/>
          <p:cNvSpPr>
            <a:spLocks/>
          </p:cNvSpPr>
          <p:nvPr/>
        </p:nvSpPr>
        <p:spPr>
          <a:xfrm>
            <a:off x="1453039" y="3130390"/>
            <a:ext cx="2690811" cy="33635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Persistent Crisis</a:t>
            </a:r>
            <a:endParaRPr lang="zh-CN" altLang="en-US" sz="21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4" name="Rectangle"/>
          <p:cNvSpPr>
            <a:spLocks/>
          </p:cNvSpPr>
          <p:nvPr/>
        </p:nvSpPr>
        <p:spPr>
          <a:xfrm>
            <a:off x="1453039" y="3682008"/>
            <a:ext cx="6964442" cy="68865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Crimes such as harassment, sexual assault, and domestic violence continue to plague communities despite existing safety measures</a:t>
            </a:r>
            <a:endParaRPr lang="zh-CN" altLang="en-US" sz="16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5" name="Rounded rectangle"/>
          <p:cNvSpPr>
            <a:spLocks/>
          </p:cNvSpPr>
          <p:nvPr/>
        </p:nvSpPr>
        <p:spPr>
          <a:xfrm>
            <a:off x="753427" y="4801195"/>
            <a:ext cx="484346" cy="484345"/>
          </a:xfrm>
          <a:prstGeom prst="roundRect">
            <a:avLst>
              <a:gd name="adj" fmla="val 6666"/>
            </a:avLst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sp>
        <p:nvSpPr>
          <p:cNvPr id="26" name="Rectangle"/>
          <p:cNvSpPr>
            <a:spLocks/>
          </p:cNvSpPr>
          <p:nvPr/>
        </p:nvSpPr>
        <p:spPr>
          <a:xfrm>
            <a:off x="1453039" y="4875133"/>
            <a:ext cx="2690811" cy="33635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Reactive Solutions</a:t>
            </a:r>
            <a:endParaRPr lang="zh-CN" altLang="en-US" sz="21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27" name="Rectangle"/>
          <p:cNvSpPr>
            <a:spLocks/>
          </p:cNvSpPr>
          <p:nvPr/>
        </p:nvSpPr>
        <p:spPr>
          <a:xfrm>
            <a:off x="1453039" y="5426750"/>
            <a:ext cx="6964442" cy="68865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Current safety applications respond only after incidents occur, failing to prevent threats before they materialise</a:t>
            </a:r>
            <a:endParaRPr lang="zh-CN" altLang="en-US" sz="16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28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950166" y="1829753"/>
            <a:ext cx="4934307" cy="493430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29" name="Rectangle"/>
          <p:cNvSpPr>
            <a:spLocks/>
          </p:cNvSpPr>
          <p:nvPr/>
        </p:nvSpPr>
        <p:spPr>
          <a:xfrm>
            <a:off x="753427" y="7248406"/>
            <a:ext cx="13123545" cy="68865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650" b="1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Our mission:</a:t>
            </a:r>
            <a:r>
              <a:rPr lang="en-US" altLang="zh-CN" sz="16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 Develop an AI-based proactive solution that transforms women's safety from reactive response to predictive prevention through intelligent threat detection and real-time intervention capabilities.</a:t>
            </a:r>
            <a:endParaRPr lang="zh-CN" altLang="en-US" sz="16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773302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"/>
          <p:cNvSpPr>
            <a:spLocks/>
          </p:cNvSpPr>
          <p:nvPr/>
        </p:nvSpPr>
        <p:spPr>
          <a:xfrm>
            <a:off x="793790" y="708541"/>
            <a:ext cx="12811957" cy="7087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55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Problem Statement: The Scale of the Challenge</a:t>
            </a:r>
            <a:endParaRPr lang="zh-CN" altLang="en-US" sz="44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37" name="Rectangle"/>
          <p:cNvSpPr>
            <a:spLocks/>
          </p:cNvSpPr>
          <p:nvPr/>
        </p:nvSpPr>
        <p:spPr>
          <a:xfrm>
            <a:off x="793790" y="1984296"/>
            <a:ext cx="4158614" cy="74842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58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8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300K+</a:t>
            </a:r>
            <a:endParaRPr lang="zh-CN" altLang="en-US" sz="58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38" name="Rectangle"/>
          <p:cNvSpPr>
            <a:spLocks/>
          </p:cNvSpPr>
          <p:nvPr/>
        </p:nvSpPr>
        <p:spPr>
          <a:xfrm>
            <a:off x="1455420" y="3016091"/>
            <a:ext cx="2835235" cy="35432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Annual Cases</a:t>
            </a:r>
            <a:endParaRPr lang="zh-CN" altLang="en-US" sz="22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39" name="Rectangle"/>
          <p:cNvSpPr>
            <a:spLocks/>
          </p:cNvSpPr>
          <p:nvPr/>
        </p:nvSpPr>
        <p:spPr>
          <a:xfrm>
            <a:off x="793790" y="3506510"/>
            <a:ext cx="4158614" cy="108870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Reported crimes against women in India each year, representing only documented incidents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40" name="Rectangle"/>
          <p:cNvSpPr>
            <a:spLocks/>
          </p:cNvSpPr>
          <p:nvPr/>
        </p:nvSpPr>
        <p:spPr>
          <a:xfrm>
            <a:off x="5235893" y="1984296"/>
            <a:ext cx="4158614" cy="74842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58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8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7.3%</a:t>
            </a:r>
            <a:endParaRPr lang="zh-CN" altLang="en-US" sz="58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41" name="Rectangle"/>
          <p:cNvSpPr>
            <a:spLocks/>
          </p:cNvSpPr>
          <p:nvPr/>
        </p:nvSpPr>
        <p:spPr>
          <a:xfrm>
            <a:off x="5897523" y="3016091"/>
            <a:ext cx="2835235" cy="35432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Rising Trend</a:t>
            </a:r>
            <a:endParaRPr lang="zh-CN" altLang="en-US" sz="22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42" name="Rectangle"/>
          <p:cNvSpPr>
            <a:spLocks/>
          </p:cNvSpPr>
          <p:nvPr/>
        </p:nvSpPr>
        <p:spPr>
          <a:xfrm>
            <a:off x="5235893" y="3506510"/>
            <a:ext cx="4158614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Year-over-year increase in reported cases between 2018-2019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43" name="Rectangle"/>
          <p:cNvSpPr>
            <a:spLocks/>
          </p:cNvSpPr>
          <p:nvPr/>
        </p:nvSpPr>
        <p:spPr>
          <a:xfrm>
            <a:off x="9677995" y="1984296"/>
            <a:ext cx="4158614" cy="74842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58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8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70</a:t>
            </a:r>
            <a:endParaRPr lang="zh-CN" altLang="en-US" sz="58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44" name="Rectangle"/>
          <p:cNvSpPr>
            <a:spLocks/>
          </p:cNvSpPr>
          <p:nvPr/>
        </p:nvSpPr>
        <p:spPr>
          <a:xfrm>
            <a:off x="10339627" y="3016091"/>
            <a:ext cx="2835235" cy="35432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Minutes</a:t>
            </a:r>
            <a:endParaRPr lang="zh-CN" altLang="en-US" sz="22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45" name="Rectangle"/>
          <p:cNvSpPr>
            <a:spLocks/>
          </p:cNvSpPr>
          <p:nvPr/>
        </p:nvSpPr>
        <p:spPr>
          <a:xfrm>
            <a:off x="9677995" y="3506510"/>
            <a:ext cx="4158614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Frequency of dowry deaths across the country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46" name="Rectangle"/>
          <p:cNvSpPr>
            <a:spLocks/>
          </p:cNvSpPr>
          <p:nvPr/>
        </p:nvSpPr>
        <p:spPr>
          <a:xfrm>
            <a:off x="793790" y="4850368"/>
            <a:ext cx="13042820" cy="108870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Current safety applications suffer from fundamental limitations: lack of real-time response capabilities, poor accessibility in rural areas, and technical constraints including inaccurate location tracking, battery dependency, and complex user interfaces that fail during critical moments.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47" name="Rounded rectangle"/>
          <p:cNvSpPr>
            <a:spLocks/>
          </p:cNvSpPr>
          <p:nvPr/>
        </p:nvSpPr>
        <p:spPr>
          <a:xfrm>
            <a:off x="793790" y="6194227"/>
            <a:ext cx="13042820" cy="1326713"/>
          </a:xfrm>
          <a:prstGeom prst="roundRect">
            <a:avLst>
              <a:gd name="adj" fmla="val 2564"/>
            </a:avLst>
          </a:prstGeom>
          <a:solidFill>
            <a:srgbClr val="FFB3B4"/>
          </a:solidFill>
          <a:ln w="12700" cap="flat" cmpd="sng">
            <a:noFill/>
            <a:prstDash val="solid"/>
            <a:miter/>
          </a:ln>
        </p:spPr>
      </p:sp>
      <p:pic>
        <p:nvPicPr>
          <p:cNvPr id="48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20603" y="6538317"/>
            <a:ext cx="283487" cy="22681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49" name="Rectangle"/>
          <p:cNvSpPr>
            <a:spLocks/>
          </p:cNvSpPr>
          <p:nvPr/>
        </p:nvSpPr>
        <p:spPr>
          <a:xfrm>
            <a:off x="1530906" y="6477714"/>
            <a:ext cx="1207889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750" b="0" i="0" u="none" strike="noStrike" kern="0" cap="none" spc="0" baseline="0">
                <a:solidFill>
                  <a:srgbClr val="000000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There is an urgent need for AI-driven, preventive safety solutions that can predict and prevent incidents before they occur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403228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"/>
          <p:cNvSpPr>
            <a:spLocks/>
          </p:cNvSpPr>
          <p:nvPr/>
        </p:nvSpPr>
        <p:spPr>
          <a:xfrm>
            <a:off x="494228" y="389334"/>
            <a:ext cx="5209937" cy="44136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3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7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Analysing Current Safety Gaps</a:t>
            </a:r>
            <a:endParaRPr lang="zh-CN" altLang="en-US" sz="2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57" name="Rectangle"/>
          <p:cNvSpPr>
            <a:spLocks/>
          </p:cNvSpPr>
          <p:nvPr/>
        </p:nvSpPr>
        <p:spPr>
          <a:xfrm>
            <a:off x="494228" y="1183719"/>
            <a:ext cx="1765340" cy="22062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Critical Statistics</a:t>
            </a:r>
            <a:endParaRPr lang="zh-CN" altLang="en-US" sz="13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58" name="Rectangle"/>
          <p:cNvSpPr>
            <a:spLocks/>
          </p:cNvSpPr>
          <p:nvPr/>
        </p:nvSpPr>
        <p:spPr>
          <a:xfrm>
            <a:off x="2949893" y="2481024"/>
            <a:ext cx="1737122" cy="35301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7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30%</a:t>
            </a:r>
            <a:endParaRPr lang="zh-CN" altLang="en-US" sz="2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59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59273" y="1598413"/>
            <a:ext cx="2118478" cy="211847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60" name="Rectangle"/>
          <p:cNvSpPr>
            <a:spLocks/>
          </p:cNvSpPr>
          <p:nvPr/>
        </p:nvSpPr>
        <p:spPr>
          <a:xfrm>
            <a:off x="2935843" y="3893344"/>
            <a:ext cx="1765339" cy="2206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Domestic Violence</a:t>
            </a:r>
            <a:endParaRPr lang="zh-CN" altLang="en-US" sz="13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61" name="Rectangle"/>
          <p:cNvSpPr>
            <a:spLocks/>
          </p:cNvSpPr>
          <p:nvPr/>
        </p:nvSpPr>
        <p:spPr>
          <a:xfrm>
            <a:off x="494228" y="4255175"/>
            <a:ext cx="6648687" cy="22586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1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Share of total reported cases involving intimate partner violence</a:t>
            </a:r>
            <a:endParaRPr lang="zh-CN" altLang="en-US" sz="11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62" name="Rectangle"/>
          <p:cNvSpPr>
            <a:spLocks/>
          </p:cNvSpPr>
          <p:nvPr/>
        </p:nvSpPr>
        <p:spPr>
          <a:xfrm>
            <a:off x="2949893" y="5681305"/>
            <a:ext cx="1737122" cy="3530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7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70</a:t>
            </a:r>
            <a:endParaRPr lang="zh-CN" altLang="en-US" sz="2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63" name="Image" descr="preencode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759273" y="4798695"/>
            <a:ext cx="2118478" cy="21184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64" name="Rectangle"/>
          <p:cNvSpPr>
            <a:spLocks/>
          </p:cNvSpPr>
          <p:nvPr/>
        </p:nvSpPr>
        <p:spPr>
          <a:xfrm>
            <a:off x="2935843" y="7093625"/>
            <a:ext cx="1765339" cy="22062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Minutes</a:t>
            </a:r>
            <a:endParaRPr lang="zh-CN" altLang="en-US" sz="13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65" name="Rectangle"/>
          <p:cNvSpPr>
            <a:spLocks/>
          </p:cNvSpPr>
          <p:nvPr/>
        </p:nvSpPr>
        <p:spPr>
          <a:xfrm>
            <a:off x="494228" y="7455455"/>
            <a:ext cx="6648687" cy="22586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1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1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Average frequency of dowry-related deaths nationwide</a:t>
            </a:r>
            <a:endParaRPr lang="zh-CN" altLang="en-US" sz="11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66" name="Rectangle"/>
          <p:cNvSpPr>
            <a:spLocks/>
          </p:cNvSpPr>
          <p:nvPr/>
        </p:nvSpPr>
        <p:spPr>
          <a:xfrm>
            <a:off x="7495103" y="1183719"/>
            <a:ext cx="1968341" cy="22062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Technology Limitations</a:t>
            </a:r>
            <a:endParaRPr lang="zh-CN" altLang="en-US" sz="13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67" name="Rectangle"/>
          <p:cNvSpPr>
            <a:spLocks/>
          </p:cNvSpPr>
          <p:nvPr/>
        </p:nvSpPr>
        <p:spPr>
          <a:xfrm>
            <a:off x="7495103" y="1545550"/>
            <a:ext cx="6648687" cy="22586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17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1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Reactive nature prevents proactive intervention</a:t>
            </a:r>
            <a:endParaRPr lang="zh-CN" altLang="en-US" sz="11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68" name="Rectangle"/>
          <p:cNvSpPr>
            <a:spLocks/>
          </p:cNvSpPr>
          <p:nvPr/>
        </p:nvSpPr>
        <p:spPr>
          <a:xfrm>
            <a:off x="7495103" y="1820823"/>
            <a:ext cx="6648687" cy="22586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17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1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Inaccurate GPS tracking in urban and rural areas</a:t>
            </a:r>
            <a:endParaRPr lang="zh-CN" altLang="en-US" sz="11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69" name="Rectangle"/>
          <p:cNvSpPr>
            <a:spLocks/>
          </p:cNvSpPr>
          <p:nvPr/>
        </p:nvSpPr>
        <p:spPr>
          <a:xfrm>
            <a:off x="7495103" y="2096095"/>
            <a:ext cx="6648687" cy="22586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17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1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Delayed emergency response coordination</a:t>
            </a:r>
            <a:endParaRPr lang="zh-CN" altLang="en-US" sz="11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70" name="Rectangle"/>
          <p:cNvSpPr>
            <a:spLocks/>
          </p:cNvSpPr>
          <p:nvPr/>
        </p:nvSpPr>
        <p:spPr>
          <a:xfrm>
            <a:off x="7495103" y="2371368"/>
            <a:ext cx="6648687" cy="22586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17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1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Poor accessibility for users with disabilities</a:t>
            </a:r>
            <a:endParaRPr lang="zh-CN" altLang="en-US" sz="11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71" name="Rectangle"/>
          <p:cNvSpPr>
            <a:spLocks/>
          </p:cNvSpPr>
          <p:nvPr/>
        </p:nvSpPr>
        <p:spPr>
          <a:xfrm>
            <a:off x="7495103" y="2646640"/>
            <a:ext cx="6648687" cy="22586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17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1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Limited functionality in low-connectivity regions</a:t>
            </a:r>
            <a:endParaRPr lang="zh-CN" altLang="en-US" sz="11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2139240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79" name="Rectangle"/>
          <p:cNvSpPr>
            <a:spLocks/>
          </p:cNvSpPr>
          <p:nvPr/>
        </p:nvSpPr>
        <p:spPr>
          <a:xfrm>
            <a:off x="646509" y="654844"/>
            <a:ext cx="5500092" cy="57721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Our AI-Powered Solution</a:t>
            </a:r>
            <a:endParaRPr lang="zh-CN" altLang="en-US" sz="36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80" name="Rounded rectangle"/>
          <p:cNvSpPr>
            <a:spLocks/>
          </p:cNvSpPr>
          <p:nvPr/>
        </p:nvSpPr>
        <p:spPr>
          <a:xfrm>
            <a:off x="646509" y="1509117"/>
            <a:ext cx="3833098" cy="2688908"/>
          </a:xfrm>
          <a:prstGeom prst="roundRect">
            <a:avLst>
              <a:gd name="adj" fmla="val 1027"/>
            </a:avLst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sp>
        <p:nvSpPr>
          <p:cNvPr id="81" name="Rounded rectangle"/>
          <p:cNvSpPr>
            <a:spLocks/>
          </p:cNvSpPr>
          <p:nvPr/>
        </p:nvSpPr>
        <p:spPr>
          <a:xfrm>
            <a:off x="831175" y="1693783"/>
            <a:ext cx="554116" cy="554117"/>
          </a:xfrm>
          <a:prstGeom prst="roundRect">
            <a:avLst>
              <a:gd name="adj" fmla="val 16500282"/>
            </a:avLst>
          </a:prstGeom>
          <a:solidFill>
            <a:srgbClr val="1C9770"/>
          </a:solidFill>
          <a:ln w="12700" cap="flat" cmpd="sng">
            <a:noFill/>
            <a:prstDash val="solid"/>
            <a:miter/>
          </a:ln>
        </p:spPr>
      </p:sp>
      <p:pic>
        <p:nvPicPr>
          <p:cNvPr id="82" name="Image" descr="preencode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83574" y="1814989"/>
            <a:ext cx="249317" cy="31170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83" name="Rectangle"/>
          <p:cNvSpPr>
            <a:spLocks/>
          </p:cNvSpPr>
          <p:nvPr/>
        </p:nvSpPr>
        <p:spPr>
          <a:xfrm>
            <a:off x="831175" y="2432566"/>
            <a:ext cx="2308979" cy="2884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Mobile Application</a:t>
            </a:r>
            <a:endParaRPr lang="zh-CN" altLang="en-US" sz="18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84" name="Rectangle"/>
          <p:cNvSpPr>
            <a:spLocks/>
          </p:cNvSpPr>
          <p:nvPr/>
        </p:nvSpPr>
        <p:spPr>
          <a:xfrm>
            <a:off x="831175" y="2831783"/>
            <a:ext cx="3463766" cy="11815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Intuitive interface with real-time location tracking, instant SOS alerts activated by button, gesture, or voice command</a:t>
            </a:r>
            <a:endParaRPr lang="zh-CN" altLang="en-US" sz="14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85" name="Rounded rectangle"/>
          <p:cNvSpPr>
            <a:spLocks/>
          </p:cNvSpPr>
          <p:nvPr/>
        </p:nvSpPr>
        <p:spPr>
          <a:xfrm>
            <a:off x="4664273" y="1509117"/>
            <a:ext cx="3833217" cy="2688908"/>
          </a:xfrm>
          <a:prstGeom prst="roundRect">
            <a:avLst>
              <a:gd name="adj" fmla="val 1027"/>
            </a:avLst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sp>
        <p:nvSpPr>
          <p:cNvPr id="86" name="Rounded rectangle"/>
          <p:cNvSpPr>
            <a:spLocks/>
          </p:cNvSpPr>
          <p:nvPr/>
        </p:nvSpPr>
        <p:spPr>
          <a:xfrm>
            <a:off x="4848939" y="1693783"/>
            <a:ext cx="554117" cy="554117"/>
          </a:xfrm>
          <a:prstGeom prst="roundRect">
            <a:avLst>
              <a:gd name="adj" fmla="val 16500282"/>
            </a:avLst>
          </a:prstGeom>
          <a:solidFill>
            <a:srgbClr val="1C9770"/>
          </a:solidFill>
          <a:ln w="12700" cap="flat" cmpd="sng">
            <a:noFill/>
            <a:prstDash val="solid"/>
            <a:miter/>
          </a:ln>
        </p:spPr>
      </p:sp>
      <p:pic>
        <p:nvPicPr>
          <p:cNvPr id="87" name="Image" descr="preencoded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001339" y="1814989"/>
            <a:ext cx="249317" cy="31170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88" name="Rectangle"/>
          <p:cNvSpPr>
            <a:spLocks/>
          </p:cNvSpPr>
          <p:nvPr/>
        </p:nvSpPr>
        <p:spPr>
          <a:xfrm>
            <a:off x="4848939" y="2432566"/>
            <a:ext cx="2308979" cy="2884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AI Backend Engine</a:t>
            </a:r>
            <a:endParaRPr lang="zh-CN" altLang="en-US" sz="18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89" name="Rectangle"/>
          <p:cNvSpPr>
            <a:spLocks/>
          </p:cNvSpPr>
          <p:nvPr/>
        </p:nvSpPr>
        <p:spPr>
          <a:xfrm>
            <a:off x="4848939" y="2831783"/>
            <a:ext cx="3463885" cy="11815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Machine learning algorithms analyse crime data patterns to provide predictive threat analysis and automatic anomaly detection</a:t>
            </a:r>
            <a:endParaRPr lang="zh-CN" altLang="en-US" sz="14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90" name="Rounded rectangle"/>
          <p:cNvSpPr>
            <a:spLocks/>
          </p:cNvSpPr>
          <p:nvPr/>
        </p:nvSpPr>
        <p:spPr>
          <a:xfrm>
            <a:off x="646509" y="4382691"/>
            <a:ext cx="7850981" cy="2098118"/>
          </a:xfrm>
          <a:prstGeom prst="roundRect">
            <a:avLst>
              <a:gd name="adj" fmla="val 1319"/>
            </a:avLst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sp>
        <p:nvSpPr>
          <p:cNvPr id="91" name="Rounded rectangle"/>
          <p:cNvSpPr>
            <a:spLocks/>
          </p:cNvSpPr>
          <p:nvPr/>
        </p:nvSpPr>
        <p:spPr>
          <a:xfrm>
            <a:off x="831175" y="4567357"/>
            <a:ext cx="554116" cy="554117"/>
          </a:xfrm>
          <a:prstGeom prst="roundRect">
            <a:avLst>
              <a:gd name="adj" fmla="val 16500282"/>
            </a:avLst>
          </a:prstGeom>
          <a:solidFill>
            <a:srgbClr val="1C9770"/>
          </a:solidFill>
          <a:ln w="12700" cap="flat" cmpd="sng">
            <a:noFill/>
            <a:prstDash val="solid"/>
            <a:miter/>
          </a:ln>
        </p:spPr>
      </p:sp>
      <p:pic>
        <p:nvPicPr>
          <p:cNvPr id="92" name="Image" descr="preencoded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83574" y="4688562"/>
            <a:ext cx="249317" cy="31170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93" name="Rectangle"/>
          <p:cNvSpPr>
            <a:spLocks/>
          </p:cNvSpPr>
          <p:nvPr/>
        </p:nvSpPr>
        <p:spPr>
          <a:xfrm>
            <a:off x="831175" y="5306139"/>
            <a:ext cx="2308979" cy="288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Smart Navigation</a:t>
            </a:r>
            <a:endParaRPr lang="zh-CN" altLang="en-US" sz="18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94" name="Rectangle"/>
          <p:cNvSpPr>
            <a:spLocks/>
          </p:cNvSpPr>
          <p:nvPr/>
        </p:nvSpPr>
        <p:spPr>
          <a:xfrm>
            <a:off x="831175" y="5705356"/>
            <a:ext cx="7481649" cy="5907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Safe route suggestions based on real-time threat assessment, crowd density, and historical crime data analysis</a:t>
            </a:r>
            <a:endParaRPr lang="zh-CN" altLang="en-US" sz="14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95" name="Rectangle"/>
          <p:cNvSpPr>
            <a:spLocks/>
          </p:cNvSpPr>
          <p:nvPr/>
        </p:nvSpPr>
        <p:spPr>
          <a:xfrm>
            <a:off x="646509" y="6688573"/>
            <a:ext cx="7850981" cy="88618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Our comprehensive system combines mobile accessibility with advanced AI capabilities, featuring voice activation for enhanced accessibility, community support networks, and behavioural pattern analysis to detect potential threats before they escalate.</a:t>
            </a:r>
            <a:endParaRPr lang="zh-CN" altLang="en-US" sz="14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370355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"/>
          <p:cNvSpPr>
            <a:spLocks/>
          </p:cNvSpPr>
          <p:nvPr/>
        </p:nvSpPr>
        <p:spPr>
          <a:xfrm>
            <a:off x="449223" y="352901"/>
            <a:ext cx="4721066" cy="40100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31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50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System Architecture Overview</a:t>
            </a:r>
            <a:endParaRPr lang="zh-CN" altLang="en-US" sz="25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103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9223" y="1010602"/>
            <a:ext cx="13731953" cy="77388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04" name="Rectangle"/>
          <p:cNvSpPr>
            <a:spLocks/>
          </p:cNvSpPr>
          <p:nvPr/>
        </p:nvSpPr>
        <p:spPr>
          <a:xfrm>
            <a:off x="774019" y="1681156"/>
            <a:ext cx="2543349" cy="380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r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Mobile App</a:t>
            </a:r>
            <a:endParaRPr lang="zh-CN" altLang="en-US" sz="13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05" name="Rectangle"/>
          <p:cNvSpPr>
            <a:spLocks/>
          </p:cNvSpPr>
          <p:nvPr/>
        </p:nvSpPr>
        <p:spPr>
          <a:xfrm>
            <a:off x="774019" y="2169872"/>
            <a:ext cx="2543349" cy="91317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r">
              <a:lnSpc>
                <a:spcPts val="13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SOS alerts, location sharing, voice activation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06" name="Rectangle"/>
          <p:cNvSpPr>
            <a:spLocks/>
          </p:cNvSpPr>
          <p:nvPr/>
        </p:nvSpPr>
        <p:spPr>
          <a:xfrm>
            <a:off x="11326219" y="3548083"/>
            <a:ext cx="2529821" cy="3804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Backend Server</a:t>
            </a:r>
            <a:endParaRPr lang="zh-CN" altLang="en-US" sz="13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07" name="Rectangle"/>
          <p:cNvSpPr>
            <a:spLocks/>
          </p:cNvSpPr>
          <p:nvPr/>
        </p:nvSpPr>
        <p:spPr>
          <a:xfrm>
            <a:off x="11326219" y="4036799"/>
            <a:ext cx="2529821" cy="6087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3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User management, APIs, data storage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08" name="Rectangle"/>
          <p:cNvSpPr>
            <a:spLocks/>
          </p:cNvSpPr>
          <p:nvPr/>
        </p:nvSpPr>
        <p:spPr>
          <a:xfrm>
            <a:off x="868930" y="6651174"/>
            <a:ext cx="2448651" cy="3804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r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3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AI Engine</a:t>
            </a:r>
            <a:endParaRPr lang="zh-CN" altLang="en-US" sz="13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09" name="Rectangle"/>
          <p:cNvSpPr>
            <a:spLocks/>
          </p:cNvSpPr>
          <p:nvPr/>
        </p:nvSpPr>
        <p:spPr>
          <a:xfrm>
            <a:off x="868930" y="7139890"/>
            <a:ext cx="2448651" cy="91317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r">
              <a:lnSpc>
                <a:spcPts val="13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Threat prediction and anomaly detection</a:t>
            </a:r>
            <a:endParaRPr lang="zh-CN" altLang="en-US" sz="10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10" name="Rectangle"/>
          <p:cNvSpPr>
            <a:spLocks/>
          </p:cNvSpPr>
          <p:nvPr/>
        </p:nvSpPr>
        <p:spPr>
          <a:xfrm>
            <a:off x="449223" y="9022080"/>
            <a:ext cx="1912501" cy="2006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Mobile Application Layer</a:t>
            </a:r>
            <a:endParaRPr lang="zh-CN" altLang="en-US" sz="12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11" name="Rectangle"/>
          <p:cNvSpPr>
            <a:spLocks/>
          </p:cNvSpPr>
          <p:nvPr/>
        </p:nvSpPr>
        <p:spPr>
          <a:xfrm>
            <a:off x="449223" y="9351050"/>
            <a:ext cx="4321731" cy="41052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Cross-platform React Native app providing SOS functionality, location sharing, and voice-activated commands</a:t>
            </a:r>
            <a:endParaRPr lang="zh-CN" altLang="en-US" sz="10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12" name="Rectangle"/>
          <p:cNvSpPr>
            <a:spLocks/>
          </p:cNvSpPr>
          <p:nvPr/>
        </p:nvSpPr>
        <p:spPr>
          <a:xfrm>
            <a:off x="5091708" y="9022080"/>
            <a:ext cx="1782961" cy="2006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Backend Infrastructure</a:t>
            </a:r>
            <a:endParaRPr lang="zh-CN" altLang="en-US" sz="12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13" name="Rectangle"/>
          <p:cNvSpPr>
            <a:spLocks/>
          </p:cNvSpPr>
          <p:nvPr/>
        </p:nvSpPr>
        <p:spPr>
          <a:xfrm>
            <a:off x="5091708" y="9351050"/>
            <a:ext cx="4321731" cy="41052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Flask-based server managing user authentication, API endpoints, and secure data storage</a:t>
            </a:r>
            <a:endParaRPr lang="zh-CN" altLang="en-US" sz="10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14" name="Rectangle"/>
          <p:cNvSpPr>
            <a:spLocks/>
          </p:cNvSpPr>
          <p:nvPr/>
        </p:nvSpPr>
        <p:spPr>
          <a:xfrm>
            <a:off x="9734193" y="9022080"/>
            <a:ext cx="1604486" cy="2006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5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AI Processing Engine</a:t>
            </a:r>
            <a:endParaRPr lang="zh-CN" altLang="en-US" sz="12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15" name="Rectangle"/>
          <p:cNvSpPr>
            <a:spLocks/>
          </p:cNvSpPr>
          <p:nvPr/>
        </p:nvSpPr>
        <p:spPr>
          <a:xfrm>
            <a:off x="9734193" y="9351050"/>
            <a:ext cx="4462106" cy="41052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Random Forest Classifier algorithms providing real-time threat prediction and anomaly detection</a:t>
            </a:r>
            <a:endParaRPr lang="zh-CN" altLang="en-US" sz="10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207497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"/>
          <p:cNvSpPr>
            <a:spLocks/>
          </p:cNvSpPr>
          <p:nvPr/>
        </p:nvSpPr>
        <p:spPr>
          <a:xfrm>
            <a:off x="793790" y="1301710"/>
            <a:ext cx="5670590" cy="7087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55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Technology Stack</a:t>
            </a:r>
            <a:endParaRPr lang="zh-CN" altLang="en-US" sz="44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23" name="Rounded rectangle"/>
          <p:cNvSpPr>
            <a:spLocks/>
          </p:cNvSpPr>
          <p:nvPr/>
        </p:nvSpPr>
        <p:spPr>
          <a:xfrm>
            <a:off x="793790" y="2464118"/>
            <a:ext cx="4196358" cy="4463653"/>
          </a:xfrm>
          <a:prstGeom prst="roundRect">
            <a:avLst>
              <a:gd name="adj" fmla="val 810"/>
            </a:avLst>
          </a:prstGeom>
          <a:solidFill>
            <a:srgbClr val="FFFFFF"/>
          </a:solidFill>
          <a:ln w="30480" cap="flat" cmpd="sng">
            <a:solidFill>
              <a:srgbClr val="D8D4D4"/>
            </a:solidFill>
            <a:prstDash val="solid"/>
            <a:round/>
          </a:ln>
        </p:spPr>
      </p:sp>
      <p:sp>
        <p:nvSpPr>
          <p:cNvPr id="124" name="Rectangle"/>
          <p:cNvSpPr>
            <a:spLocks/>
          </p:cNvSpPr>
          <p:nvPr/>
        </p:nvSpPr>
        <p:spPr>
          <a:xfrm>
            <a:off x="824270" y="2494597"/>
            <a:ext cx="4135398" cy="680442"/>
          </a:xfrm>
          <a:prstGeom prst="rect">
            <a:avLst/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pic>
        <p:nvPicPr>
          <p:cNvPr id="125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21888" y="2622113"/>
            <a:ext cx="340162" cy="42529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26" name="Rectangle"/>
          <p:cNvSpPr>
            <a:spLocks/>
          </p:cNvSpPr>
          <p:nvPr/>
        </p:nvSpPr>
        <p:spPr>
          <a:xfrm>
            <a:off x="1051084" y="3401854"/>
            <a:ext cx="3072645" cy="35432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Backend Development</a:t>
            </a:r>
            <a:endParaRPr lang="zh-CN" altLang="en-US" sz="22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27" name="Rectangle"/>
          <p:cNvSpPr>
            <a:spLocks/>
          </p:cNvSpPr>
          <p:nvPr/>
        </p:nvSpPr>
        <p:spPr>
          <a:xfrm>
            <a:off x="1051084" y="3892272"/>
            <a:ext cx="3681770" cy="36290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Python with Flask framework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28" name="Rectangle"/>
          <p:cNvSpPr>
            <a:spLocks/>
          </p:cNvSpPr>
          <p:nvPr/>
        </p:nvSpPr>
        <p:spPr>
          <a:xfrm>
            <a:off x="1051084" y="4334470"/>
            <a:ext cx="368177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PostgreSQL for production database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29" name="Rectangle"/>
          <p:cNvSpPr>
            <a:spLocks/>
          </p:cNvSpPr>
          <p:nvPr/>
        </p:nvSpPr>
        <p:spPr>
          <a:xfrm>
            <a:off x="1051084" y="5139571"/>
            <a:ext cx="368177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TensorFlow and Keras for deep learning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30" name="Rectangle"/>
          <p:cNvSpPr>
            <a:spLocks/>
          </p:cNvSpPr>
          <p:nvPr/>
        </p:nvSpPr>
        <p:spPr>
          <a:xfrm>
            <a:off x="1051084" y="5944672"/>
            <a:ext cx="368177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Scikit-learn, Pandas, NumPy for data processing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31" name="Rounded rectangle"/>
          <p:cNvSpPr>
            <a:spLocks/>
          </p:cNvSpPr>
          <p:nvPr/>
        </p:nvSpPr>
        <p:spPr>
          <a:xfrm>
            <a:off x="5216962" y="2464118"/>
            <a:ext cx="4196358" cy="4463653"/>
          </a:xfrm>
          <a:prstGeom prst="roundRect">
            <a:avLst>
              <a:gd name="adj" fmla="val 810"/>
            </a:avLst>
          </a:prstGeom>
          <a:solidFill>
            <a:srgbClr val="FFFFFF"/>
          </a:solidFill>
          <a:ln w="30480" cap="flat" cmpd="sng">
            <a:solidFill>
              <a:srgbClr val="D8D4D4"/>
            </a:solidFill>
            <a:prstDash val="solid"/>
            <a:round/>
          </a:ln>
        </p:spPr>
      </p:sp>
      <p:sp>
        <p:nvSpPr>
          <p:cNvPr id="132" name="Rectangle"/>
          <p:cNvSpPr>
            <a:spLocks/>
          </p:cNvSpPr>
          <p:nvPr/>
        </p:nvSpPr>
        <p:spPr>
          <a:xfrm>
            <a:off x="5247442" y="2494597"/>
            <a:ext cx="4135398" cy="680442"/>
          </a:xfrm>
          <a:prstGeom prst="rect">
            <a:avLst/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pic>
        <p:nvPicPr>
          <p:cNvPr id="133" name="Image" descr="preencode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145060" y="2622113"/>
            <a:ext cx="340161" cy="42529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34" name="Rectangle"/>
          <p:cNvSpPr>
            <a:spLocks/>
          </p:cNvSpPr>
          <p:nvPr/>
        </p:nvSpPr>
        <p:spPr>
          <a:xfrm>
            <a:off x="5474256" y="3401854"/>
            <a:ext cx="3140393" cy="35432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Frontend Development</a:t>
            </a:r>
            <a:endParaRPr lang="zh-CN" altLang="en-US" sz="22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35" name="Rectangle"/>
          <p:cNvSpPr>
            <a:spLocks/>
          </p:cNvSpPr>
          <p:nvPr/>
        </p:nvSpPr>
        <p:spPr>
          <a:xfrm>
            <a:off x="5474256" y="3892272"/>
            <a:ext cx="368177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React Native for cross-platform mobile development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36" name="Rectangle"/>
          <p:cNvSpPr>
            <a:spLocks/>
          </p:cNvSpPr>
          <p:nvPr/>
        </p:nvSpPr>
        <p:spPr>
          <a:xfrm>
            <a:off x="5474256" y="4697373"/>
            <a:ext cx="3681770" cy="108870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Mapbox integration for advanced mapping and navigation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37" name="Rectangle"/>
          <p:cNvSpPr>
            <a:spLocks/>
          </p:cNvSpPr>
          <p:nvPr/>
        </p:nvSpPr>
        <p:spPr>
          <a:xfrm>
            <a:off x="5474256" y="5865376"/>
            <a:ext cx="368177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Voice recognition APIs for accessibility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38" name="Rounded rectangle"/>
          <p:cNvSpPr>
            <a:spLocks/>
          </p:cNvSpPr>
          <p:nvPr/>
        </p:nvSpPr>
        <p:spPr>
          <a:xfrm>
            <a:off x="9640133" y="2464118"/>
            <a:ext cx="4196358" cy="4463653"/>
          </a:xfrm>
          <a:prstGeom prst="roundRect">
            <a:avLst>
              <a:gd name="adj" fmla="val 810"/>
            </a:avLst>
          </a:prstGeom>
          <a:solidFill>
            <a:srgbClr val="FFFFFF"/>
          </a:solidFill>
          <a:ln w="30480" cap="flat" cmpd="sng">
            <a:solidFill>
              <a:srgbClr val="D8D4D4"/>
            </a:solidFill>
            <a:prstDash val="solid"/>
            <a:round/>
          </a:ln>
        </p:spPr>
      </p:sp>
      <p:sp>
        <p:nvSpPr>
          <p:cNvPr id="139" name="Rectangle"/>
          <p:cNvSpPr>
            <a:spLocks/>
          </p:cNvSpPr>
          <p:nvPr/>
        </p:nvSpPr>
        <p:spPr>
          <a:xfrm>
            <a:off x="9670613" y="2494597"/>
            <a:ext cx="4135398" cy="680442"/>
          </a:xfrm>
          <a:prstGeom prst="rect">
            <a:avLst/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pic>
        <p:nvPicPr>
          <p:cNvPr id="140" name="Image" descr="preencoded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568232" y="2622113"/>
            <a:ext cx="340162" cy="42529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41" name="Rectangle"/>
          <p:cNvSpPr>
            <a:spLocks/>
          </p:cNvSpPr>
          <p:nvPr/>
        </p:nvSpPr>
        <p:spPr>
          <a:xfrm>
            <a:off x="9897427" y="3401854"/>
            <a:ext cx="2835235" cy="35432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Cloud Infrastructure</a:t>
            </a:r>
            <a:endParaRPr lang="zh-CN" altLang="en-US" sz="22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42" name="Rectangle"/>
          <p:cNvSpPr>
            <a:spLocks/>
          </p:cNvSpPr>
          <p:nvPr/>
        </p:nvSpPr>
        <p:spPr>
          <a:xfrm>
            <a:off x="9897427" y="3892272"/>
            <a:ext cx="368177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AWS EC2 for scalable computing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43" name="Rectangle"/>
          <p:cNvSpPr>
            <a:spLocks/>
          </p:cNvSpPr>
          <p:nvPr/>
        </p:nvSpPr>
        <p:spPr>
          <a:xfrm>
            <a:off x="9897427" y="4697373"/>
            <a:ext cx="368177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Amazon RDS for managed database services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44" name="Rectangle"/>
          <p:cNvSpPr>
            <a:spLocks/>
          </p:cNvSpPr>
          <p:nvPr/>
        </p:nvSpPr>
        <p:spPr>
          <a:xfrm>
            <a:off x="9897427" y="5502473"/>
            <a:ext cx="3681770" cy="72580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342900" indent="-342900" algn="l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Char char="•"/>
            </a:pPr>
            <a:r>
              <a:rPr lang="en-US" altLang="zh-CN" sz="17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S3 for secure data storage and backup</a:t>
            </a:r>
            <a:endParaRPr lang="zh-CN" altLang="en-US" sz="17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806667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52" name="Rectangle"/>
          <p:cNvSpPr>
            <a:spLocks/>
          </p:cNvSpPr>
          <p:nvPr/>
        </p:nvSpPr>
        <p:spPr>
          <a:xfrm>
            <a:off x="6174343" y="827603"/>
            <a:ext cx="6135767" cy="61436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8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Implementation Roadmap</a:t>
            </a:r>
            <a:endParaRPr lang="zh-CN" altLang="en-US" sz="38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53" name="Rounded rectangle"/>
          <p:cNvSpPr>
            <a:spLocks/>
          </p:cNvSpPr>
          <p:nvPr/>
        </p:nvSpPr>
        <p:spPr>
          <a:xfrm>
            <a:off x="6395442" y="1736765"/>
            <a:ext cx="22859" cy="5665232"/>
          </a:xfrm>
          <a:prstGeom prst="roundRect">
            <a:avLst>
              <a:gd name="adj" fmla="val 128990"/>
            </a:avLst>
          </a:prstGeom>
          <a:solidFill>
            <a:srgbClr val="D8D4D4"/>
          </a:solidFill>
          <a:ln w="12700" cap="flat" cmpd="sng">
            <a:noFill/>
            <a:prstDash val="solid"/>
            <a:miter/>
          </a:ln>
        </p:spPr>
      </p:sp>
      <p:sp>
        <p:nvSpPr>
          <p:cNvPr id="154" name="Rounded rectangle"/>
          <p:cNvSpPr>
            <a:spLocks/>
          </p:cNvSpPr>
          <p:nvPr/>
        </p:nvSpPr>
        <p:spPr>
          <a:xfrm>
            <a:off x="6593681" y="1946433"/>
            <a:ext cx="589717" cy="22860"/>
          </a:xfrm>
          <a:prstGeom prst="roundRect">
            <a:avLst>
              <a:gd name="adj" fmla="val 128990"/>
            </a:avLst>
          </a:prstGeom>
          <a:solidFill>
            <a:srgbClr val="D8D4D4"/>
          </a:solidFill>
          <a:ln w="12700" cap="flat" cmpd="sng">
            <a:noFill/>
            <a:prstDash val="solid"/>
            <a:miter/>
          </a:ln>
        </p:spPr>
      </p:sp>
      <p:sp>
        <p:nvSpPr>
          <p:cNvPr id="155" name="Rounded rectangle"/>
          <p:cNvSpPr>
            <a:spLocks/>
          </p:cNvSpPr>
          <p:nvPr/>
        </p:nvSpPr>
        <p:spPr>
          <a:xfrm>
            <a:off x="6174343" y="1736765"/>
            <a:ext cx="442198" cy="442197"/>
          </a:xfrm>
          <a:prstGeom prst="roundRect">
            <a:avLst>
              <a:gd name="adj" fmla="val 6666"/>
            </a:avLst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sp>
        <p:nvSpPr>
          <p:cNvPr id="156" name="Rectangle"/>
          <p:cNvSpPr>
            <a:spLocks/>
          </p:cNvSpPr>
          <p:nvPr/>
        </p:nvSpPr>
        <p:spPr>
          <a:xfrm>
            <a:off x="6248043" y="1773615"/>
            <a:ext cx="294799" cy="36849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1</a:t>
            </a:r>
            <a:endParaRPr lang="zh-CN" altLang="en-US" sz="2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57" name="Rectangle"/>
          <p:cNvSpPr>
            <a:spLocks/>
          </p:cNvSpPr>
          <p:nvPr/>
        </p:nvSpPr>
        <p:spPr>
          <a:xfrm>
            <a:off x="7378303" y="1804273"/>
            <a:ext cx="3393876" cy="30718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Phase 1: Backend Foundation</a:t>
            </a:r>
            <a:endParaRPr lang="zh-CN" altLang="en-US" sz="19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58" name="Rectangle"/>
          <p:cNvSpPr>
            <a:spLocks/>
          </p:cNvSpPr>
          <p:nvPr/>
        </p:nvSpPr>
        <p:spPr>
          <a:xfrm>
            <a:off x="7378303" y="2229326"/>
            <a:ext cx="6564154" cy="6288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Flask server development, database architecture setup, and core API implementation for user management and data processing</a:t>
            </a:r>
            <a:endParaRPr lang="zh-CN" altLang="en-US" sz="15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59" name="Rounded rectangle"/>
          <p:cNvSpPr>
            <a:spLocks/>
          </p:cNvSpPr>
          <p:nvPr/>
        </p:nvSpPr>
        <p:spPr>
          <a:xfrm>
            <a:off x="6593681" y="3461028"/>
            <a:ext cx="589717" cy="22859"/>
          </a:xfrm>
          <a:prstGeom prst="roundRect">
            <a:avLst>
              <a:gd name="adj" fmla="val 128990"/>
            </a:avLst>
          </a:prstGeom>
          <a:solidFill>
            <a:srgbClr val="D8D4D4"/>
          </a:solidFill>
          <a:ln w="12700" cap="flat" cmpd="sng">
            <a:noFill/>
            <a:prstDash val="solid"/>
            <a:miter/>
          </a:ln>
        </p:spPr>
      </p:sp>
      <p:sp>
        <p:nvSpPr>
          <p:cNvPr id="160" name="Rounded rectangle"/>
          <p:cNvSpPr>
            <a:spLocks/>
          </p:cNvSpPr>
          <p:nvPr/>
        </p:nvSpPr>
        <p:spPr>
          <a:xfrm>
            <a:off x="6174343" y="3251359"/>
            <a:ext cx="442198" cy="442197"/>
          </a:xfrm>
          <a:prstGeom prst="roundRect">
            <a:avLst>
              <a:gd name="adj" fmla="val 6666"/>
            </a:avLst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sp>
        <p:nvSpPr>
          <p:cNvPr id="161" name="Rectangle"/>
          <p:cNvSpPr>
            <a:spLocks/>
          </p:cNvSpPr>
          <p:nvPr/>
        </p:nvSpPr>
        <p:spPr>
          <a:xfrm>
            <a:off x="6248043" y="3288209"/>
            <a:ext cx="294799" cy="36849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2</a:t>
            </a:r>
            <a:endParaRPr lang="zh-CN" altLang="en-US" sz="2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62" name="Rectangle"/>
          <p:cNvSpPr>
            <a:spLocks/>
          </p:cNvSpPr>
          <p:nvPr/>
        </p:nvSpPr>
        <p:spPr>
          <a:xfrm>
            <a:off x="7378303" y="3318867"/>
            <a:ext cx="3762375" cy="3071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Phase 2: AI Engine Development</a:t>
            </a:r>
            <a:endParaRPr lang="zh-CN" altLang="en-US" sz="19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63" name="Rectangle"/>
          <p:cNvSpPr>
            <a:spLocks/>
          </p:cNvSpPr>
          <p:nvPr/>
        </p:nvSpPr>
        <p:spPr>
          <a:xfrm>
            <a:off x="7378303" y="3743920"/>
            <a:ext cx="6564154" cy="6288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Data collection and preprocessing, machine learning model training, and threat prediction algorithm development with accuracy testing</a:t>
            </a:r>
            <a:endParaRPr lang="zh-CN" altLang="en-US" sz="15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64" name="Rounded rectangle"/>
          <p:cNvSpPr>
            <a:spLocks/>
          </p:cNvSpPr>
          <p:nvPr/>
        </p:nvSpPr>
        <p:spPr>
          <a:xfrm>
            <a:off x="6593681" y="4975622"/>
            <a:ext cx="589717" cy="22859"/>
          </a:xfrm>
          <a:prstGeom prst="roundRect">
            <a:avLst>
              <a:gd name="adj" fmla="val 128990"/>
            </a:avLst>
          </a:prstGeom>
          <a:solidFill>
            <a:srgbClr val="D8D4D4"/>
          </a:solidFill>
          <a:ln w="12700" cap="flat" cmpd="sng">
            <a:noFill/>
            <a:prstDash val="solid"/>
            <a:miter/>
          </a:ln>
        </p:spPr>
      </p:sp>
      <p:sp>
        <p:nvSpPr>
          <p:cNvPr id="165" name="Rounded rectangle"/>
          <p:cNvSpPr>
            <a:spLocks/>
          </p:cNvSpPr>
          <p:nvPr/>
        </p:nvSpPr>
        <p:spPr>
          <a:xfrm>
            <a:off x="6174343" y="4765953"/>
            <a:ext cx="442198" cy="442197"/>
          </a:xfrm>
          <a:prstGeom prst="roundRect">
            <a:avLst>
              <a:gd name="adj" fmla="val 6666"/>
            </a:avLst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sp>
        <p:nvSpPr>
          <p:cNvPr id="166" name="Rectangle"/>
          <p:cNvSpPr>
            <a:spLocks/>
          </p:cNvSpPr>
          <p:nvPr/>
        </p:nvSpPr>
        <p:spPr>
          <a:xfrm>
            <a:off x="6248043" y="4802803"/>
            <a:ext cx="294799" cy="36849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3</a:t>
            </a:r>
            <a:endParaRPr lang="zh-CN" altLang="en-US" sz="2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67" name="Rectangle"/>
          <p:cNvSpPr>
            <a:spLocks/>
          </p:cNvSpPr>
          <p:nvPr/>
        </p:nvSpPr>
        <p:spPr>
          <a:xfrm>
            <a:off x="7378303" y="4833461"/>
            <a:ext cx="2964299" cy="30718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Phase 3: Mobile Interface</a:t>
            </a:r>
            <a:endParaRPr lang="zh-CN" altLang="en-US" sz="19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68" name="Rectangle"/>
          <p:cNvSpPr>
            <a:spLocks/>
          </p:cNvSpPr>
          <p:nvPr/>
        </p:nvSpPr>
        <p:spPr>
          <a:xfrm>
            <a:off x="7378303" y="5258514"/>
            <a:ext cx="6564154" cy="6288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React Native app development featuring intuitive UI, location tracking, SOS functionality, and safe route navigation integration</a:t>
            </a:r>
            <a:endParaRPr lang="zh-CN" altLang="en-US" sz="15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69" name="Rounded rectangle"/>
          <p:cNvSpPr>
            <a:spLocks/>
          </p:cNvSpPr>
          <p:nvPr/>
        </p:nvSpPr>
        <p:spPr>
          <a:xfrm>
            <a:off x="6593681" y="6490216"/>
            <a:ext cx="589717" cy="22859"/>
          </a:xfrm>
          <a:prstGeom prst="roundRect">
            <a:avLst>
              <a:gd name="adj" fmla="val 128990"/>
            </a:avLst>
          </a:prstGeom>
          <a:solidFill>
            <a:srgbClr val="D8D4D4"/>
          </a:solidFill>
          <a:ln w="12700" cap="flat" cmpd="sng">
            <a:noFill/>
            <a:prstDash val="solid"/>
            <a:miter/>
          </a:ln>
        </p:spPr>
      </p:sp>
      <p:sp>
        <p:nvSpPr>
          <p:cNvPr id="170" name="Rounded rectangle"/>
          <p:cNvSpPr>
            <a:spLocks/>
          </p:cNvSpPr>
          <p:nvPr/>
        </p:nvSpPr>
        <p:spPr>
          <a:xfrm>
            <a:off x="6174343" y="6280546"/>
            <a:ext cx="442198" cy="442198"/>
          </a:xfrm>
          <a:prstGeom prst="roundRect">
            <a:avLst>
              <a:gd name="adj" fmla="val 6666"/>
            </a:avLst>
          </a:prstGeom>
          <a:solidFill>
            <a:srgbClr val="F2EEEE"/>
          </a:solidFill>
          <a:ln w="12700" cap="flat" cmpd="sng">
            <a:noFill/>
            <a:prstDash val="solid"/>
            <a:miter/>
          </a:ln>
        </p:spPr>
      </p:sp>
      <p:sp>
        <p:nvSpPr>
          <p:cNvPr id="171" name="Rectangle"/>
          <p:cNvSpPr>
            <a:spLocks/>
          </p:cNvSpPr>
          <p:nvPr/>
        </p:nvSpPr>
        <p:spPr>
          <a:xfrm>
            <a:off x="6248043" y="6317397"/>
            <a:ext cx="294799" cy="36849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3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4</a:t>
            </a:r>
            <a:endParaRPr lang="zh-CN" altLang="en-US" sz="23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72" name="Rectangle"/>
          <p:cNvSpPr>
            <a:spLocks/>
          </p:cNvSpPr>
          <p:nvPr/>
        </p:nvSpPr>
        <p:spPr>
          <a:xfrm>
            <a:off x="7378303" y="6348055"/>
            <a:ext cx="3653552" cy="30718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Phase 4: Testing &amp; Deployment</a:t>
            </a:r>
            <a:endParaRPr lang="zh-CN" altLang="en-US" sz="19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73" name="Rectangle"/>
          <p:cNvSpPr>
            <a:spLocks/>
          </p:cNvSpPr>
          <p:nvPr/>
        </p:nvSpPr>
        <p:spPr>
          <a:xfrm>
            <a:off x="7378303" y="6773108"/>
            <a:ext cx="6564154" cy="6288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0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Comprehensive testing including unit tests, integration testing, user acceptance testing, and full AWS cloud deployment</a:t>
            </a:r>
            <a:endParaRPr lang="zh-CN" altLang="en-US" sz="15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105262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preencode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81" name="Rectangle"/>
          <p:cNvSpPr>
            <a:spLocks/>
          </p:cNvSpPr>
          <p:nvPr/>
        </p:nvSpPr>
        <p:spPr>
          <a:xfrm>
            <a:off x="6189345" y="709136"/>
            <a:ext cx="5644515" cy="62769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4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9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AI System Performance</a:t>
            </a:r>
            <a:endParaRPr lang="zh-CN" altLang="en-US" sz="39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82" name="Rectangle"/>
          <p:cNvSpPr>
            <a:spLocks/>
          </p:cNvSpPr>
          <p:nvPr/>
        </p:nvSpPr>
        <p:spPr>
          <a:xfrm>
            <a:off x="6189345" y="1964412"/>
            <a:ext cx="2801182" cy="6628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5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20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91.2%</a:t>
            </a:r>
            <a:endParaRPr lang="zh-CN" altLang="en-US" sz="520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83" name="Rectangle"/>
          <p:cNvSpPr>
            <a:spLocks/>
          </p:cNvSpPr>
          <p:nvPr/>
        </p:nvSpPr>
        <p:spPr>
          <a:xfrm>
            <a:off x="6334482" y="2878216"/>
            <a:ext cx="2510909" cy="31384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Accuracy Rate</a:t>
            </a:r>
            <a:endParaRPr lang="zh-CN" altLang="en-US" sz="19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84" name="Rectangle"/>
          <p:cNvSpPr>
            <a:spLocks/>
          </p:cNvSpPr>
          <p:nvPr/>
        </p:nvSpPr>
        <p:spPr>
          <a:xfrm>
            <a:off x="6189345" y="3392924"/>
            <a:ext cx="2801182" cy="96404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ctr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Random Forest Classifier performance in threat prediction</a:t>
            </a:r>
            <a:endParaRPr lang="zh-CN" altLang="en-US" sz="15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85" name="Rectangle"/>
          <p:cNvSpPr>
            <a:spLocks/>
          </p:cNvSpPr>
          <p:nvPr/>
        </p:nvSpPr>
        <p:spPr>
          <a:xfrm>
            <a:off x="6189345" y="4582954"/>
            <a:ext cx="2801182" cy="62769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Synthetic Dataset Development</a:t>
            </a:r>
            <a:endParaRPr lang="zh-CN" altLang="en-US" sz="19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86" name="Rectangle"/>
          <p:cNvSpPr>
            <a:spLocks/>
          </p:cNvSpPr>
          <p:nvPr/>
        </p:nvSpPr>
        <p:spPr>
          <a:xfrm>
            <a:off x="6189345" y="5411510"/>
            <a:ext cx="2801182" cy="192809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Comprehensive training data incorporating location patterns, temporal factors, crowd density metrics, and historical crime hotspot analysis.</a:t>
            </a:r>
            <a:endParaRPr lang="zh-CN" altLang="en-US" sz="15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87" name="Rectangle"/>
          <p:cNvSpPr>
            <a:spLocks/>
          </p:cNvSpPr>
          <p:nvPr/>
        </p:nvSpPr>
        <p:spPr>
          <a:xfrm>
            <a:off x="9488210" y="1838920"/>
            <a:ext cx="4446746" cy="62769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0" b="0" i="0" u="none" strike="noStrike" kern="0" cap="none" spc="0" baseline="0">
                <a:solidFill>
                  <a:srgbClr val="030303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Automatic Anomaly Detection Features</a:t>
            </a:r>
            <a:endParaRPr lang="zh-CN" altLang="en-US" sz="19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188" name="Image" descr="preencode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63576" y="2661166"/>
            <a:ext cx="301227" cy="37659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89" name="Rectangle"/>
          <p:cNvSpPr>
            <a:spLocks/>
          </p:cNvSpPr>
          <p:nvPr/>
        </p:nvSpPr>
        <p:spPr>
          <a:xfrm>
            <a:off x="10141029" y="2692597"/>
            <a:ext cx="2510908" cy="31384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Movement Analysis</a:t>
            </a:r>
            <a:endParaRPr lang="zh-CN" altLang="en-US" sz="19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90" name="Rectangle"/>
          <p:cNvSpPr>
            <a:spLocks/>
          </p:cNvSpPr>
          <p:nvPr/>
        </p:nvSpPr>
        <p:spPr>
          <a:xfrm>
            <a:off x="10141029" y="3207306"/>
            <a:ext cx="3793927" cy="96404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Detects sudden speed increases or erratic movement patterns that may indicate distress or danger</a:t>
            </a:r>
            <a:endParaRPr lang="zh-CN" altLang="en-US" sz="15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191" name="Image" descr="preencode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63576" y="4541639"/>
            <a:ext cx="301227" cy="37659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92" name="Rectangle"/>
          <p:cNvSpPr>
            <a:spLocks/>
          </p:cNvSpPr>
          <p:nvPr/>
        </p:nvSpPr>
        <p:spPr>
          <a:xfrm>
            <a:off x="10141029" y="4573072"/>
            <a:ext cx="2510908" cy="31384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Location Monitoring</a:t>
            </a:r>
            <a:endParaRPr lang="zh-CN" altLang="en-US" sz="19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93" name="Rectangle"/>
          <p:cNvSpPr>
            <a:spLocks/>
          </p:cNvSpPr>
          <p:nvPr/>
        </p:nvSpPr>
        <p:spPr>
          <a:xfrm>
            <a:off x="10141029" y="5087779"/>
            <a:ext cx="3793927" cy="64269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Identifies when users remain stationary in high-risk areas for extended periods</a:t>
            </a:r>
            <a:endParaRPr lang="zh-CN" altLang="en-US" sz="15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pic>
        <p:nvPicPr>
          <p:cNvPr id="194" name="Image" descr="preencode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563576" y="6100763"/>
            <a:ext cx="301227" cy="37659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95" name="Rectangle"/>
          <p:cNvSpPr>
            <a:spLocks/>
          </p:cNvSpPr>
          <p:nvPr/>
        </p:nvSpPr>
        <p:spPr>
          <a:xfrm>
            <a:off x="10141029" y="6132195"/>
            <a:ext cx="2510908" cy="31384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non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950" b="0" i="0" u="none" strike="noStrike" kern="0" cap="none" spc="0" baseline="0">
                <a:solidFill>
                  <a:srgbClr val="464646"/>
                </a:solidFill>
                <a:latin typeface="DM Sans Semi Bold" pitchFamily="34" charset="0"/>
                <a:ea typeface="DM Sans Semi Bold" pitchFamily="34" charset="0"/>
                <a:cs typeface="DM Sans Semi Bold" pitchFamily="34" charset="0"/>
              </a:rPr>
              <a:t>Behavioural Patterns</a:t>
            </a:r>
            <a:endParaRPr lang="zh-CN" altLang="en-US" sz="19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  <p:sp>
        <p:nvSpPr>
          <p:cNvPr id="196" name="Rectangle"/>
          <p:cNvSpPr>
            <a:spLocks/>
          </p:cNvSpPr>
          <p:nvPr/>
        </p:nvSpPr>
        <p:spPr>
          <a:xfrm>
            <a:off x="10141029" y="6646902"/>
            <a:ext cx="3793927" cy="64269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</a:bodyPr>
          <a:lstStyle/>
          <a:p>
            <a:pPr marL="0" indent="0" algn="l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550" b="0" i="0" u="none" strike="noStrike" kern="0" cap="none" spc="0" baseline="0">
                <a:solidFill>
                  <a:srgbClr val="464646"/>
                </a:solidFill>
                <a:latin typeface="Inter Medium" pitchFamily="34" charset="0"/>
                <a:ea typeface="Inter Medium" pitchFamily="34" charset="0"/>
                <a:cs typeface="Inter Medium" pitchFamily="34" charset="0"/>
              </a:rPr>
              <a:t>Analyses deviation from normal travel routes and timing patterns</a:t>
            </a:r>
            <a:endParaRPr lang="zh-CN" altLang="en-US" sz="1550" b="0" i="0" u="none" strike="noStrike" kern="0" cap="none" spc="0" baseline="0">
              <a:solidFill>
                <a:schemeClr val="tx1"/>
              </a:solidFill>
              <a:latin typeface="Droid Sans"/>
              <a:ea typeface="Droid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484087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Theme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otesMaster1">
  <a:themeElements>
    <a:clrScheme name="notesMaster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esMaster1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notesMaster1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Normal.eit</Template>
  <TotalTime>1</TotalTime>
  <Words>849</Words>
  <Application>Microsoft Office PowerPoint</Application>
  <PresentationFormat>Custom</PresentationFormat>
  <Paragraphs>141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DM Sans Light</vt:lpstr>
      <vt:lpstr>DM Sans Semi Bold</vt:lpstr>
      <vt:lpstr>Droid Sans</vt:lpstr>
      <vt:lpstr>Inter Medium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Admin</cp:lastModifiedBy>
  <cp:revision>5</cp:revision>
  <dcterms:created xsi:type="dcterms:W3CDTF">2025-09-17T10:31:16Z</dcterms:created>
  <dcterms:modified xsi:type="dcterms:W3CDTF">2025-10-22T09:17:35Z</dcterms:modified>
</cp:coreProperties>
</file>